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D2AE-487C-4348-927D-AB5825CDDC32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9B08-C6A1-4369-9604-30DC455F28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12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D2AE-487C-4348-927D-AB5825CDDC32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9B08-C6A1-4369-9604-30DC455F28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360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D2AE-487C-4348-927D-AB5825CDDC32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9B08-C6A1-4369-9604-30DC455F28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022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D2AE-487C-4348-927D-AB5825CDDC32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9B08-C6A1-4369-9604-30DC455F28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5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D2AE-487C-4348-927D-AB5825CDDC32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9B08-C6A1-4369-9604-30DC455F28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13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D2AE-487C-4348-927D-AB5825CDDC32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9B08-C6A1-4369-9604-30DC455F28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669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D2AE-487C-4348-927D-AB5825CDDC32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9B08-C6A1-4369-9604-30DC455F28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937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D2AE-487C-4348-927D-AB5825CDDC32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9B08-C6A1-4369-9604-30DC455F28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273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D2AE-487C-4348-927D-AB5825CDDC32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9B08-C6A1-4369-9604-30DC455F28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658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D2AE-487C-4348-927D-AB5825CDDC32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9B08-C6A1-4369-9604-30DC455F28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868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D2AE-487C-4348-927D-AB5825CDDC32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9B08-C6A1-4369-9604-30DC455F28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797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D2AE-487C-4348-927D-AB5825CDDC32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39B08-C6A1-4369-9604-30DC455F28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21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WkkErqAMJW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A nitrogén és vegyületei</a:t>
            </a:r>
            <a:endParaRPr lang="hu-HU" b="1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36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Kémiai tulajdonságok: </a:t>
            </a:r>
            <a:r>
              <a:rPr lang="hu-HU" i="1" dirty="0" smtClean="0"/>
              <a:t>(Ezt már tudod </a:t>
            </a:r>
            <a:r>
              <a:rPr lang="hu-HU" i="1" dirty="0" smtClean="0">
                <a:sym typeface="Wingdings" panose="05000000000000000000" pitchFamily="2" charset="2"/>
              </a:rPr>
              <a:t>)</a:t>
            </a:r>
            <a:endParaRPr lang="hu-HU" i="1" dirty="0" smtClean="0"/>
          </a:p>
          <a:p>
            <a:r>
              <a:rPr lang="hu-HU" dirty="0" smtClean="0"/>
              <a:t>Szerkezeti képlete: 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               3db egyszeres kovalens kötés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25114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233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Polaritása: dipólus molekula</a:t>
            </a:r>
          </a:p>
          <a:p>
            <a:r>
              <a:rPr lang="hu-HU" dirty="0" smtClean="0"/>
              <a:t>Összegképlet: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Számold ki a moláris tömegét! (M=?)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192909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54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 smtClean="0">
                <a:latin typeface="Arial Rounded MT Bold" panose="020F0704030504030204" pitchFamily="34" charset="0"/>
              </a:rPr>
              <a:t>Savakkal sót képez:</a:t>
            </a:r>
          </a:p>
          <a:p>
            <a:pPr marL="0" indent="0">
              <a:buNone/>
            </a:pPr>
            <a:r>
              <a:rPr lang="hu-HU" sz="2800" dirty="0" smtClean="0">
                <a:latin typeface="Arial Rounded MT Bold" panose="020F0704030504030204" pitchFamily="34" charset="0"/>
              </a:rPr>
              <a:t>NH</a:t>
            </a:r>
            <a:r>
              <a:rPr lang="hu-HU" sz="2800" baseline="-25000" dirty="0" smtClean="0">
                <a:latin typeface="Arial Rounded MT Bold" panose="020F0704030504030204" pitchFamily="34" charset="0"/>
              </a:rPr>
              <a:t>3</a:t>
            </a:r>
            <a:r>
              <a:rPr lang="hu-HU" sz="2800" dirty="0" smtClean="0">
                <a:latin typeface="Arial Rounded MT Bold" panose="020F0704030504030204" pitchFamily="34" charset="0"/>
              </a:rPr>
              <a:t> + </a:t>
            </a:r>
            <a:r>
              <a:rPr lang="hu-HU" sz="2800" dirty="0" err="1" smtClean="0">
                <a:latin typeface="Arial Rounded MT Bold" panose="020F0704030504030204" pitchFamily="34" charset="0"/>
              </a:rPr>
              <a:t>HCl</a:t>
            </a:r>
            <a:r>
              <a:rPr lang="hu-HU" sz="2800" dirty="0" smtClean="0">
                <a:latin typeface="Arial Rounded MT Bold" panose="020F0704030504030204" pitchFamily="34" charset="0"/>
              </a:rPr>
              <a:t> = NH</a:t>
            </a:r>
            <a:r>
              <a:rPr lang="hu-HU" sz="2800" baseline="-25000" dirty="0" smtClean="0">
                <a:latin typeface="Arial Rounded MT Bold" panose="020F0704030504030204" pitchFamily="34" charset="0"/>
              </a:rPr>
              <a:t>4</a:t>
            </a:r>
            <a:r>
              <a:rPr lang="hu-HU" sz="2800" dirty="0" smtClean="0">
                <a:latin typeface="Arial Rounded MT Bold" panose="020F0704030504030204" pitchFamily="34" charset="0"/>
              </a:rPr>
              <a:t>Cl </a:t>
            </a:r>
          </a:p>
          <a:p>
            <a:pPr marL="0" indent="0">
              <a:buNone/>
            </a:pPr>
            <a:r>
              <a:rPr lang="hu-HU" sz="2800" dirty="0" smtClean="0">
                <a:latin typeface="Arial Rounded MT Bold" panose="020F0704030504030204" pitchFamily="34" charset="0"/>
              </a:rPr>
              <a:t>               ammónium-klorid (</a:t>
            </a:r>
            <a:r>
              <a:rPr lang="hu-HU" sz="2800" dirty="0" err="1" smtClean="0">
                <a:latin typeface="Arial Rounded MT Bold" panose="020F0704030504030204" pitchFamily="34" charset="0"/>
              </a:rPr>
              <a:t>szalmiáksó</a:t>
            </a:r>
            <a:r>
              <a:rPr lang="hu-HU" sz="2800" dirty="0" smtClean="0">
                <a:latin typeface="Arial Rounded MT Bold" panose="020F0704030504030204" pitchFamily="34" charset="0"/>
              </a:rPr>
              <a:t>)</a:t>
            </a:r>
          </a:p>
          <a:p>
            <a:pPr algn="just"/>
            <a:r>
              <a:rPr lang="hu-HU" sz="2800" dirty="0" smtClean="0">
                <a:latin typeface="Arial Rounded MT Bold" panose="020F0704030504030204" pitchFamily="34" charset="0"/>
              </a:rPr>
              <a:t>Ismertebb sói: </a:t>
            </a:r>
          </a:p>
          <a:p>
            <a:pPr marL="0" indent="0" algn="just">
              <a:buNone/>
            </a:pPr>
            <a:r>
              <a:rPr lang="hu-HU" sz="2800" dirty="0" smtClean="0">
                <a:latin typeface="Arial Rounded MT Bold" panose="020F0704030504030204" pitchFamily="34" charset="0"/>
              </a:rPr>
              <a:t>          - pétisó : ammónium-nitrát NH</a:t>
            </a:r>
            <a:r>
              <a:rPr lang="hu-HU" sz="2800" baseline="-25000" dirty="0" smtClean="0">
                <a:latin typeface="Arial Rounded MT Bold" panose="020F0704030504030204" pitchFamily="34" charset="0"/>
              </a:rPr>
              <a:t>4</a:t>
            </a:r>
            <a:r>
              <a:rPr lang="hu-HU" sz="2800" dirty="0" smtClean="0">
                <a:latin typeface="Arial Rounded MT Bold" panose="020F0704030504030204" pitchFamily="34" charset="0"/>
              </a:rPr>
              <a:t> NO</a:t>
            </a:r>
            <a:r>
              <a:rPr lang="hu-HU" sz="2800" baseline="-25000" dirty="0" smtClean="0">
                <a:latin typeface="Arial Rounded MT Bold" panose="020F0704030504030204" pitchFamily="34" charset="0"/>
              </a:rPr>
              <a:t>3</a:t>
            </a:r>
          </a:p>
          <a:p>
            <a:pPr marL="0" indent="0" algn="just">
              <a:buNone/>
            </a:pPr>
            <a:r>
              <a:rPr lang="hu-HU" sz="2800" baseline="-25000" dirty="0" smtClean="0">
                <a:latin typeface="Arial Rounded MT Bold" panose="020F0704030504030204" pitchFamily="34" charset="0"/>
              </a:rPr>
              <a:t>               </a:t>
            </a:r>
            <a:r>
              <a:rPr lang="hu-HU" sz="2800" dirty="0" smtClean="0">
                <a:latin typeface="Arial Rounded MT Bold" panose="020F0704030504030204" pitchFamily="34" charset="0"/>
              </a:rPr>
              <a:t> </a:t>
            </a:r>
            <a:r>
              <a:rPr lang="hu-HU" sz="2800" dirty="0" err="1" smtClean="0">
                <a:latin typeface="Arial Rounded MT Bold" panose="020F0704030504030204" pitchFamily="34" charset="0"/>
              </a:rPr>
              <a:t>-szalalkáli</a:t>
            </a:r>
            <a:r>
              <a:rPr lang="hu-HU" sz="2800" dirty="0" smtClean="0">
                <a:latin typeface="Arial Rounded MT Bold" panose="020F0704030504030204" pitchFamily="34" charset="0"/>
              </a:rPr>
              <a:t>:ammónium-karbonát (NH</a:t>
            </a:r>
            <a:r>
              <a:rPr lang="hu-HU" sz="2800" baseline="-25000" dirty="0" smtClean="0">
                <a:latin typeface="Arial Rounded MT Bold" panose="020F0704030504030204" pitchFamily="34" charset="0"/>
              </a:rPr>
              <a:t>4</a:t>
            </a:r>
            <a:r>
              <a:rPr lang="hu-HU" sz="2800" dirty="0" smtClean="0">
                <a:latin typeface="Arial Rounded MT Bold" panose="020F0704030504030204" pitchFamily="34" charset="0"/>
              </a:rPr>
              <a:t>)</a:t>
            </a:r>
            <a:r>
              <a:rPr lang="hu-HU" sz="2800" baseline="-25000" dirty="0" smtClean="0">
                <a:latin typeface="Arial Rounded MT Bold" panose="020F0704030504030204" pitchFamily="34" charset="0"/>
              </a:rPr>
              <a:t>2</a:t>
            </a:r>
            <a:r>
              <a:rPr lang="hu-HU" sz="2800" dirty="0" smtClean="0">
                <a:latin typeface="Arial Rounded MT Bold" panose="020F0704030504030204" pitchFamily="34" charset="0"/>
              </a:rPr>
              <a:t>CO</a:t>
            </a:r>
            <a:r>
              <a:rPr lang="hu-HU" sz="2800" baseline="-25000" dirty="0" smtClean="0">
                <a:latin typeface="Arial Rounded MT Bold" panose="020F0704030504030204" pitchFamily="34" charset="0"/>
              </a:rPr>
              <a:t>3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3581289" cy="238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317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 smtClean="0">
                <a:latin typeface="Arial Rounded MT Bold" panose="020F0704030504030204" pitchFamily="34" charset="0"/>
              </a:rPr>
              <a:t>Előfordulás:</a:t>
            </a:r>
          </a:p>
          <a:p>
            <a:r>
              <a:rPr lang="hu-HU" sz="2800" dirty="0" smtClean="0">
                <a:latin typeface="Arial Rounded MT Bold" panose="020F0704030504030204" pitchFamily="34" charset="0"/>
              </a:rPr>
              <a:t>Szerves anyagok bomlása során keletkezik a természetben</a:t>
            </a:r>
          </a:p>
          <a:p>
            <a:pPr marL="0" indent="0">
              <a:buNone/>
            </a:pPr>
            <a:r>
              <a:rPr lang="hu-HU" sz="2800" b="1" dirty="0" smtClean="0">
                <a:latin typeface="Arial Rounded MT Bold" panose="020F0704030504030204" pitchFamily="34" charset="0"/>
              </a:rPr>
              <a:t>Felhasználás:</a:t>
            </a:r>
          </a:p>
          <a:p>
            <a:r>
              <a:rPr lang="hu-HU" sz="2800" dirty="0" smtClean="0">
                <a:latin typeface="Arial Rounded MT Bold" panose="020F0704030504030204" pitchFamily="34" charset="0"/>
              </a:rPr>
              <a:t>Hűtőgépekben hűtőfolyadékként</a:t>
            </a:r>
          </a:p>
          <a:p>
            <a:r>
              <a:rPr lang="hu-HU" sz="2800" dirty="0" smtClean="0">
                <a:latin typeface="Arial Rounded MT Bold" panose="020F0704030504030204" pitchFamily="34" charset="0"/>
              </a:rPr>
              <a:t>Salétromsavgyártás</a:t>
            </a:r>
          </a:p>
          <a:p>
            <a:r>
              <a:rPr lang="hu-HU" sz="2800" dirty="0" smtClean="0">
                <a:latin typeface="Arial Rounded MT Bold" panose="020F0704030504030204" pitchFamily="34" charset="0"/>
              </a:rPr>
              <a:t>Műtrágyagyártás</a:t>
            </a:r>
          </a:p>
          <a:p>
            <a:r>
              <a:rPr lang="hu-HU" sz="2800" dirty="0" smtClean="0">
                <a:latin typeface="Arial Rounded MT Bold" panose="020F0704030504030204" pitchFamily="34" charset="0"/>
              </a:rPr>
              <a:t>Szalmiákszesz előállítás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9442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800" dirty="0" smtClean="0">
                <a:latin typeface="Arial Rounded MT Bold" panose="020F0704030504030204" pitchFamily="34" charset="0"/>
              </a:rPr>
              <a:t>Szalmiákszesz: az ammónia vizes oldata</a:t>
            </a:r>
          </a:p>
          <a:p>
            <a:r>
              <a:rPr lang="hu-HU" sz="2800" dirty="0" smtClean="0">
                <a:latin typeface="Arial Rounded MT Bold" panose="020F0704030504030204" pitchFamily="34" charset="0"/>
              </a:rPr>
              <a:t>Lúgos kémhatású folyadék</a:t>
            </a:r>
          </a:p>
          <a:p>
            <a:r>
              <a:rPr lang="hu-HU" sz="2800" dirty="0" smtClean="0">
                <a:latin typeface="Arial Rounded MT Bold" panose="020F0704030504030204" pitchFamily="34" charset="0"/>
              </a:rPr>
              <a:t>Színtelen, szúrós szagú</a:t>
            </a:r>
          </a:p>
          <a:p>
            <a:r>
              <a:rPr lang="hu-HU" sz="2800" dirty="0" smtClean="0">
                <a:latin typeface="Arial Rounded MT Bold" panose="020F0704030504030204" pitchFamily="34" charset="0"/>
              </a:rPr>
              <a:t>Vízzel minden arányban elegyedik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8" r="30407"/>
          <a:stretch/>
        </p:blipFill>
        <p:spPr bwMode="auto">
          <a:xfrm>
            <a:off x="6876256" y="2924944"/>
            <a:ext cx="1656183" cy="367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5"/>
            <a:ext cx="20288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52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Emlékeztető…</a:t>
            </a:r>
            <a:endParaRPr lang="hu-HU" sz="3600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Arial Rounded MT Bold" panose="020F0704030504030204" pitchFamily="34" charset="0"/>
              </a:rPr>
              <a:t>A nitrogén:</a:t>
            </a:r>
          </a:p>
          <a:p>
            <a:pPr marL="0" indent="0">
              <a:buNone/>
            </a:pPr>
            <a:r>
              <a:rPr lang="hu-HU" dirty="0" smtClean="0">
                <a:latin typeface="Arial Rounded MT Bold" panose="020F0704030504030204" pitchFamily="34" charset="0"/>
              </a:rPr>
              <a:t>Fizikai tulajdonságok: </a:t>
            </a:r>
          </a:p>
          <a:p>
            <a:r>
              <a:rPr lang="hu-HU" dirty="0" smtClean="0">
                <a:latin typeface="Arial Rounded MT Bold" panose="020F0704030504030204" pitchFamily="34" charset="0"/>
              </a:rPr>
              <a:t>Színtelen,szagtalan gáz</a:t>
            </a:r>
          </a:p>
          <a:p>
            <a:r>
              <a:rPr lang="hu-HU" dirty="0" smtClean="0">
                <a:latin typeface="Arial Rounded MT Bold" panose="020F0704030504030204" pitchFamily="34" charset="0"/>
              </a:rPr>
              <a:t>Vízben kis mennyiségben oldódik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886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Arial Rounded MT Bold" panose="020F0704030504030204" pitchFamily="34" charset="0"/>
              </a:rPr>
              <a:t>Kémia tulajdonságok:</a:t>
            </a:r>
          </a:p>
          <a:p>
            <a:pPr marL="0" indent="0">
              <a:buNone/>
            </a:pPr>
            <a:endParaRPr lang="hu-HU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 Rounded MT Bold" panose="020F0704030504030204" pitchFamily="34" charset="0"/>
            </a:endParaRPr>
          </a:p>
          <a:p>
            <a:r>
              <a:rPr lang="hu-HU" dirty="0" smtClean="0">
                <a:latin typeface="Arial Rounded MT Bold" panose="020F0704030504030204" pitchFamily="34" charset="0"/>
              </a:rPr>
              <a:t>Háromszoros kovalens kötés (3 kötő elektronpár)</a:t>
            </a:r>
          </a:p>
          <a:p>
            <a:endParaRPr lang="hu-HU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Arial Rounded MT Bold" panose="020F0704030504030204" pitchFamily="34" charset="0"/>
              </a:rPr>
              <a:t>              nagyon erős kötés, nehezen megbontható – közönséges körülmények között nem reakcióképes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0" r="43182" b="47475"/>
          <a:stretch/>
        </p:blipFill>
        <p:spPr bwMode="auto">
          <a:xfrm>
            <a:off x="1691680" y="1417890"/>
            <a:ext cx="5195455" cy="85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gyenes összekötő nyíllal 5"/>
          <p:cNvCxnSpPr/>
          <p:nvPr/>
        </p:nvCxnSpPr>
        <p:spPr>
          <a:xfrm>
            <a:off x="3995936" y="2996952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31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35756" r="4242" b="11112"/>
          <a:stretch/>
        </p:blipFill>
        <p:spPr bwMode="auto">
          <a:xfrm>
            <a:off x="465049" y="1412776"/>
            <a:ext cx="8201891" cy="36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443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706090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</a:t>
            </a:r>
            <a:r>
              <a:rPr lang="hu-HU" dirty="0" smtClean="0">
                <a:latin typeface="Arial Rounded MT Bold" panose="020F0704030504030204" pitchFamily="34" charset="0"/>
              </a:rPr>
              <a:t>Előfordulás: levegőben, 78 </a:t>
            </a:r>
            <a:r>
              <a:rPr lang="hu-HU" dirty="0" err="1" smtClean="0">
                <a:latin typeface="Arial Rounded MT Bold" panose="020F0704030504030204" pitchFamily="34" charset="0"/>
              </a:rPr>
              <a:t>térfogat%</a:t>
            </a:r>
            <a:endParaRPr lang="hu-HU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Arial Rounded MT Bold" panose="020F0704030504030204" pitchFamily="34" charset="0"/>
              </a:rPr>
              <a:t>            természetben vegyületeiben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" r="26557" b="11264"/>
          <a:stretch/>
        </p:blipFill>
        <p:spPr bwMode="auto">
          <a:xfrm>
            <a:off x="2627784" y="2405116"/>
            <a:ext cx="3384687" cy="234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64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274042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hu-HU" sz="2800" i="1" dirty="0" smtClean="0"/>
              <a:t>Ugyan a nitrogén nem éghető, de számos vegyülete robbanékony. Nézz rá egy példát!</a:t>
            </a:r>
          </a:p>
          <a:p>
            <a:pPr marL="0" indent="0">
              <a:buNone/>
            </a:pPr>
            <a:r>
              <a:rPr lang="hu-HU" sz="2800" dirty="0" smtClean="0">
                <a:hlinkClick r:id="rId2"/>
              </a:rPr>
              <a:t>https://www.youtube.com/watch?v=WkkErqAMJWU</a:t>
            </a:r>
            <a:endParaRPr lang="hu-H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9" b="10245"/>
          <a:stretch/>
        </p:blipFill>
        <p:spPr bwMode="auto">
          <a:xfrm>
            <a:off x="2195736" y="3356992"/>
            <a:ext cx="402974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278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Szorgalmi:</a:t>
            </a:r>
          </a:p>
          <a:p>
            <a:pPr marL="0" indent="0">
              <a:buNone/>
            </a:pPr>
            <a:r>
              <a:rPr lang="hu-HU" sz="2800" dirty="0" smtClean="0">
                <a:latin typeface="Arial Rounded MT Bold" panose="020F0704030504030204" pitchFamily="34" charset="0"/>
              </a:rPr>
              <a:t>Nézz utána ki volt Alfred Nobel és miért jelentős a munkássága! (Legalább 5-6 szép kerek mondat legyen!)</a:t>
            </a:r>
            <a:br>
              <a:rPr lang="hu-HU" sz="2800" dirty="0" smtClean="0">
                <a:latin typeface="Arial Rounded MT Bold" panose="020F0704030504030204" pitchFamily="34" charset="0"/>
              </a:rPr>
            </a:br>
            <a:endParaRPr lang="hu-HU" sz="2800" dirty="0"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4" y="3487362"/>
            <a:ext cx="4069141" cy="283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16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Arial Rounded MT Bold" panose="020F0704030504030204" pitchFamily="34" charset="0"/>
              </a:rPr>
              <a:t>Az ammónia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" r="9435"/>
          <a:stretch/>
        </p:blipFill>
        <p:spPr bwMode="auto">
          <a:xfrm>
            <a:off x="2915816" y="1513415"/>
            <a:ext cx="3191481" cy="455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3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indent="0">
              <a:buNone/>
            </a:pPr>
            <a:r>
              <a:rPr lang="hu-HU" sz="2800" b="1" dirty="0" smtClean="0">
                <a:latin typeface="Arial Rounded MT Bold" panose="020F0704030504030204" pitchFamily="34" charset="0"/>
              </a:rPr>
              <a:t>Fizikai tulajdonságok: </a:t>
            </a:r>
          </a:p>
          <a:p>
            <a:r>
              <a:rPr lang="hu-HU" sz="2800" dirty="0" smtClean="0">
                <a:latin typeface="Arial Rounded MT Bold" panose="020F0704030504030204" pitchFamily="34" charset="0"/>
              </a:rPr>
              <a:t>Színtelen, szúrós szagú gáz</a:t>
            </a:r>
          </a:p>
          <a:p>
            <a:r>
              <a:rPr lang="hu-HU" sz="2800" dirty="0" smtClean="0">
                <a:latin typeface="Arial Rounded MT Bold" panose="020F0704030504030204" pitchFamily="34" charset="0"/>
              </a:rPr>
              <a:t>Levegőnél kisebb sűrűségű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536"/>
            <a:ext cx="3733653" cy="30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491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202</Words>
  <Application>Microsoft Office PowerPoint</Application>
  <PresentationFormat>Diavetítés a képernyőre (4:3 oldalarány)</PresentationFormat>
  <Paragraphs>57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Arial Rounded MT Bold</vt:lpstr>
      <vt:lpstr>Calibri</vt:lpstr>
      <vt:lpstr>Wingdings</vt:lpstr>
      <vt:lpstr>Office-téma</vt:lpstr>
      <vt:lpstr>A nitrogén és vegyületei</vt:lpstr>
      <vt:lpstr>Emlékeztető…</vt:lpstr>
      <vt:lpstr>PowerPoint bemutató</vt:lpstr>
      <vt:lpstr>PowerPoint bemutató</vt:lpstr>
      <vt:lpstr>PowerPoint bemutató</vt:lpstr>
      <vt:lpstr>PowerPoint bemutató</vt:lpstr>
      <vt:lpstr>PowerPoint bemutató</vt:lpstr>
      <vt:lpstr>Az ammónia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nitrogén és vegyületei</dc:title>
  <dc:creator>Dell</dc:creator>
  <cp:lastModifiedBy>simrol</cp:lastModifiedBy>
  <cp:revision>7</cp:revision>
  <dcterms:created xsi:type="dcterms:W3CDTF">2020-04-07T07:08:30Z</dcterms:created>
  <dcterms:modified xsi:type="dcterms:W3CDTF">2020-04-08T10:03:12Z</dcterms:modified>
</cp:coreProperties>
</file>